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597" r:id="rId4"/>
    <p:sldId id="259" r:id="rId5"/>
    <p:sldId id="260" r:id="rId6"/>
    <p:sldId id="261" r:id="rId7"/>
    <p:sldId id="262" r:id="rId8"/>
    <p:sldId id="297" r:id="rId9"/>
    <p:sldId id="611" r:id="rId10"/>
    <p:sldId id="622" r:id="rId11"/>
    <p:sldId id="613" r:id="rId12"/>
    <p:sldId id="614" r:id="rId13"/>
    <p:sldId id="615" r:id="rId14"/>
    <p:sldId id="616" r:id="rId15"/>
    <p:sldId id="617" r:id="rId16"/>
    <p:sldId id="618" r:id="rId17"/>
    <p:sldId id="621" r:id="rId18"/>
    <p:sldId id="620" r:id="rId19"/>
    <p:sldId id="565" r:id="rId20"/>
    <p:sldId id="407" r:id="rId21"/>
    <p:sldId id="417" r:id="rId22"/>
    <p:sldId id="281" r:id="rId23"/>
    <p:sldId id="275" r:id="rId24"/>
    <p:sldId id="276" r:id="rId25"/>
    <p:sldId id="277" r:id="rId26"/>
    <p:sldId id="278" r:id="rId27"/>
    <p:sldId id="283" r:id="rId28"/>
    <p:sldId id="284" r:id="rId29"/>
    <p:sldId id="309" r:id="rId30"/>
    <p:sldId id="310" r:id="rId31"/>
    <p:sldId id="288" r:id="rId32"/>
    <p:sldId id="289" r:id="rId33"/>
    <p:sldId id="418" r:id="rId34"/>
    <p:sldId id="312" r:id="rId35"/>
    <p:sldId id="313" r:id="rId36"/>
    <p:sldId id="3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18/10/2022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8674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24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21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ktober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542"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668959"/>
            <a:ext cx="9144000" cy="769441"/>
          </a:xfrm>
          <a:prstGeom prst="rect">
            <a:avLst/>
          </a:prstGeom>
          <a:noFill/>
        </p:spPr>
        <p:txBody>
          <a:bodyPr wrap="square" lIns="91440" tIns="45720" rIns="91440" bIns="45720">
            <a:spAutoFit/>
          </a:bodyPr>
          <a:lstStyle/>
          <a:p>
            <a:pPr algn="ct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Jabatan</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H</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al </a:t>
            </a: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a:t>
            </a:r>
            <a:r>
              <a:rPr lang="en-US" sz="4400" b="1" dirty="0" err="1"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hwal</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gama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T</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erengganu</a:t>
            </a:r>
            <a:endPar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endParaRPr>
          </a:p>
        </p:txBody>
      </p:sp>
      <p:sp>
        <p:nvSpPr>
          <p:cNvPr id="9" name="Rectangle 5"/>
          <p:cNvSpPr txBox="1">
            <a:spLocks noChangeArrowheads="1"/>
          </p:cNvSpPr>
          <p:nvPr/>
        </p:nvSpPr>
        <p:spPr>
          <a:xfrm>
            <a:off x="2590800" y="2442210"/>
            <a:ext cx="4038600" cy="685800"/>
          </a:xfrm>
          <a:prstGeom prst="rect">
            <a:avLst/>
          </a:prstGeom>
          <a:solidFill>
            <a:schemeClr val="bg1">
              <a:lumMod val="95000"/>
              <a:alpha val="33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MULTIMEDIA </a:t>
            </a:r>
          </a:p>
          <a:p>
            <a:pPr marL="0" indent="0" algn="ctr">
              <a:buNone/>
            </a:pP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a:t>
            </a: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42 / 2022</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
        <p:nvSpPr>
          <p:cNvPr id="2" name="Rectangle 1"/>
          <p:cNvSpPr/>
          <p:nvPr/>
        </p:nvSpPr>
        <p:spPr>
          <a:xfrm>
            <a:off x="76200" y="4114800"/>
            <a:ext cx="8915400"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4400" b="1" spc="50" dirty="0">
                <a:ln w="11430"/>
                <a:solidFill>
                  <a:srgbClr val="002060"/>
                </a:solidFill>
                <a:effectLst>
                  <a:outerShdw blurRad="76200" dist="50800" dir="5400000" algn="tl" rotWithShape="0">
                    <a:srgbClr val="000000">
                      <a:alpha val="65000"/>
                    </a:srgbClr>
                  </a:outerShdw>
                </a:effectLst>
                <a:latin typeface="AR JULIAN" pitchFamily="2" charset="0"/>
              </a:rPr>
              <a:t>AWASI TUTUR KATA DAN KEJAHATAN LIDAH</a:t>
            </a:r>
            <a:endParaRPr lang="fi-FI" sz="4400" b="1" spc="50" dirty="0" smtClean="0">
              <a:ln w="11430"/>
              <a:solidFill>
                <a:srgbClr val="002060"/>
              </a:solidFill>
              <a:effectLst>
                <a:outerShdw blurRad="76200" dist="50800" dir="5400000" algn="tl" rotWithShape="0">
                  <a:srgbClr val="000000">
                    <a:alpha val="65000"/>
                  </a:srgbClr>
                </a:outerShdw>
              </a:effectLst>
              <a:latin typeface="AR JULIAN" pitchFamily="2" charset="0"/>
            </a:endParaRPr>
          </a:p>
        </p:txBody>
      </p:sp>
    </p:spTree>
    <p:extLst>
      <p:ext uri="{BB962C8B-B14F-4D97-AF65-F5344CB8AC3E}">
        <p14:creationId xmlns:p14="http://schemas.microsoft.com/office/powerpoint/2010/main" val="332365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533400" y="228600"/>
            <a:ext cx="8305799" cy="8382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mengawal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mengawasi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percakapan</a:t>
            </a:r>
            <a:endParaRPr lang="en-US" sz="2400" dirty="0"/>
          </a:p>
        </p:txBody>
      </p:sp>
      <p:sp>
        <p:nvSpPr>
          <p:cNvPr id="9" name="Rounded Rectangle 8"/>
          <p:cNvSpPr/>
          <p:nvPr/>
        </p:nvSpPr>
        <p:spPr>
          <a:xfrm>
            <a:off x="342900" y="2514600"/>
            <a:ext cx="8420100" cy="1295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Kenapa engkau banyak berdiam? Dia </a:t>
            </a:r>
            <a:r>
              <a:rPr lang="sv-SE" sz="2800" b="1" dirty="0" smtClean="0">
                <a:ln w="1905"/>
                <a:solidFill>
                  <a:srgbClr val="7030A0"/>
                </a:solidFill>
                <a:effectLst>
                  <a:innerShdw blurRad="69850" dist="43180" dir="5400000">
                    <a:srgbClr val="000000">
                      <a:alpha val="65000"/>
                    </a:srgbClr>
                  </a:innerShdw>
                </a:effectLst>
              </a:rPr>
              <a:t>menjawab : </a:t>
            </a:r>
            <a:r>
              <a:rPr lang="sv-SE" sz="2800" b="1" dirty="0">
                <a:ln w="1905"/>
                <a:solidFill>
                  <a:srgbClr val="7030A0"/>
                </a:solidFill>
                <a:effectLst>
                  <a:innerShdw blurRad="69850" dist="43180" dir="5400000">
                    <a:srgbClr val="000000">
                      <a:alpha val="65000"/>
                    </a:srgbClr>
                  </a:innerShdw>
                </a:effectLst>
              </a:rPr>
              <a:t>Lidah aku ini umpama binatang buas. Jika aku lepaskannya, dimakannya diriku.</a:t>
            </a:r>
            <a:endParaRPr lang="en-US" sz="2800" b="1" dirty="0">
              <a:ln w="1905"/>
              <a:solidFill>
                <a:srgbClr val="7030A0"/>
              </a:solidFill>
              <a:effectLst>
                <a:innerShdw blurRad="69850" dist="43180" dir="5400000">
                  <a:srgbClr val="000000">
                    <a:alpha val="65000"/>
                  </a:srgbClr>
                </a:innerShdw>
              </a:effectLst>
            </a:endParaRPr>
          </a:p>
        </p:txBody>
      </p:sp>
      <p:sp>
        <p:nvSpPr>
          <p:cNvPr id="6" name="Cloud Callout 5"/>
          <p:cNvSpPr/>
          <p:nvPr/>
        </p:nvSpPr>
        <p:spPr>
          <a:xfrm>
            <a:off x="2209800" y="1371600"/>
            <a:ext cx="4648200" cy="838200"/>
          </a:xfrm>
          <a:prstGeom prst="cloudCallout">
            <a:avLst>
              <a:gd name="adj1" fmla="val -11280"/>
              <a:gd name="adj2" fmla="val 79731"/>
            </a:avLst>
          </a:prstGeom>
          <a:blipFill>
            <a:blip r:embed="rId3">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Muzani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dirty="0"/>
          </a:p>
        </p:txBody>
      </p:sp>
      <p:sp>
        <p:nvSpPr>
          <p:cNvPr id="7" name="Rounded Rectangle 6"/>
          <p:cNvSpPr/>
          <p:nvPr/>
        </p:nvSpPr>
        <p:spPr>
          <a:xfrm>
            <a:off x="304800" y="5257800"/>
            <a:ext cx="8626929" cy="1295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7030A0"/>
                </a:solidFill>
                <a:effectLst>
                  <a:innerShdw blurRad="69850" dist="43180" dir="5400000">
                    <a:srgbClr val="000000">
                      <a:alpha val="65000"/>
                    </a:srgbClr>
                  </a:innerShdw>
                </a:effectLst>
              </a:rPr>
              <a:t>"Sekurang-kurang manfaat diam adalah selamat. Cukuplah ia sebagai afiat. Sekurang-kurang mudarat bercakap pula ialah </a:t>
            </a:r>
            <a:r>
              <a:rPr lang="sv-SE" sz="2600" b="1" dirty="0" smtClean="0">
                <a:ln w="1905"/>
                <a:solidFill>
                  <a:srgbClr val="7030A0"/>
                </a:solidFill>
                <a:effectLst>
                  <a:innerShdw blurRad="69850" dist="43180" dir="5400000">
                    <a:srgbClr val="000000">
                      <a:alpha val="65000"/>
                    </a:srgbClr>
                  </a:innerShdw>
                </a:effectLst>
              </a:rPr>
              <a:t>kemasyhuran (viral). </a:t>
            </a:r>
            <a:r>
              <a:rPr lang="sv-SE" sz="2600" b="1" dirty="0">
                <a:ln w="1905"/>
                <a:solidFill>
                  <a:srgbClr val="7030A0"/>
                </a:solidFill>
                <a:effectLst>
                  <a:innerShdw blurRad="69850" dist="43180" dir="5400000">
                    <a:srgbClr val="000000">
                      <a:alpha val="65000"/>
                    </a:srgbClr>
                  </a:innerShdw>
                </a:effectLst>
              </a:rPr>
              <a:t>Cukuplah ia sebagai musibah."</a:t>
            </a:r>
            <a:endParaRPr lang="en-US" sz="2600" b="1" dirty="0">
              <a:ln w="1905"/>
              <a:solidFill>
                <a:srgbClr val="7030A0"/>
              </a:solidFill>
              <a:effectLst>
                <a:innerShdw blurRad="69850" dist="43180" dir="5400000">
                  <a:srgbClr val="000000">
                    <a:alpha val="65000"/>
                  </a:srgbClr>
                </a:innerShdw>
              </a:effectLst>
            </a:endParaRPr>
          </a:p>
        </p:txBody>
      </p:sp>
      <p:sp>
        <p:nvSpPr>
          <p:cNvPr id="8" name="Cloud Callout 7"/>
          <p:cNvSpPr/>
          <p:nvPr/>
        </p:nvSpPr>
        <p:spPr>
          <a:xfrm>
            <a:off x="2231571" y="4114800"/>
            <a:ext cx="4648200" cy="838200"/>
          </a:xfrm>
          <a:prstGeom prst="cloudCallout">
            <a:avLst>
              <a:gd name="adj1" fmla="val -11280"/>
              <a:gd name="adj2" fmla="val 79731"/>
            </a:avLst>
          </a:prstGeom>
          <a:blipFill>
            <a:blip r:embed="rId3">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Ayyash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a:p>
        </p:txBody>
      </p:sp>
    </p:spTree>
    <p:extLst>
      <p:ext uri="{BB962C8B-B14F-4D97-AF65-F5344CB8AC3E}">
        <p14:creationId xmlns:p14="http://schemas.microsoft.com/office/powerpoint/2010/main" val="987781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5" name="Rounded Rectangle 4"/>
          <p:cNvSpPr/>
          <p:nvPr/>
        </p:nvSpPr>
        <p:spPr>
          <a:xfrm>
            <a:off x="3200400" y="1266011"/>
            <a:ext cx="5562600" cy="571503"/>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smtClean="0">
                <a:ln w="11430"/>
                <a:solidFill>
                  <a:srgbClr val="002060"/>
                </a:solidFill>
                <a:effectLst>
                  <a:outerShdw blurRad="76200" dist="50800" dir="5400000" algn="tl" rotWithShape="0">
                    <a:srgbClr val="000000">
                      <a:alpha val="65000"/>
                    </a:srgbClr>
                  </a:outerShdw>
                </a:effectLst>
              </a:rPr>
              <a:t>Berpunca daripada banyak bercakap</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6" name="Bent Arrow 5"/>
          <p:cNvSpPr/>
          <p:nvPr/>
        </p:nvSpPr>
        <p:spPr>
          <a:xfrm rot="5400000">
            <a:off x="5856609" y="163191"/>
            <a:ext cx="732614" cy="1473032"/>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solidFill>
                <a:schemeClr val="tx1"/>
              </a:solidFill>
            </a:endParaRPr>
          </a:p>
        </p:txBody>
      </p:sp>
      <p:sp>
        <p:nvSpPr>
          <p:cNvPr id="2" name="Snip Diagonal Corner Rectangle 1"/>
          <p:cNvSpPr/>
          <p:nvPr/>
        </p:nvSpPr>
        <p:spPr>
          <a:xfrm>
            <a:off x="533400" y="228600"/>
            <a:ext cx="50292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penatnya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kebanyakan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en-US" sz="2400" dirty="0"/>
          </a:p>
        </p:txBody>
      </p:sp>
      <p:sp>
        <p:nvSpPr>
          <p:cNvPr id="7" name="Bent-Up Arrow 6"/>
          <p:cNvSpPr/>
          <p:nvPr/>
        </p:nvSpPr>
        <p:spPr>
          <a:xfrm rot="10800000">
            <a:off x="1371600" y="1447800"/>
            <a:ext cx="1828800" cy="838200"/>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p>
        </p:txBody>
      </p:sp>
      <p:sp>
        <p:nvSpPr>
          <p:cNvPr id="8" name="Rounded Rectangle 7"/>
          <p:cNvSpPr/>
          <p:nvPr/>
        </p:nvSpPr>
        <p:spPr>
          <a:xfrm>
            <a:off x="533400" y="2362200"/>
            <a:ext cx="6095999" cy="874125"/>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002060"/>
                </a:solidFill>
                <a:effectLst>
                  <a:outerShdw blurRad="76200" dist="50800" dir="5400000" algn="tl" rotWithShape="0">
                    <a:srgbClr val="000000">
                      <a:alpha val="65000"/>
                    </a:srgbClr>
                  </a:outerShdw>
                </a:effectLst>
              </a:rPr>
              <a:t>Sebaliknya ketenangan dan kerehatan datang dari kurang bercakap</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9" name="Rounded Rectangle 8"/>
          <p:cNvSpPr/>
          <p:nvPr/>
        </p:nvSpPr>
        <p:spPr>
          <a:xfrm>
            <a:off x="1447800" y="4856272"/>
            <a:ext cx="6096000" cy="1671117"/>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FF0000"/>
                </a:solidFill>
                <a:effectLst>
                  <a:outerShdw blurRad="76200" dist="50800" dir="5400000" algn="tl" rotWithShape="0">
                    <a:srgbClr val="000000">
                      <a:alpha val="65000"/>
                    </a:srgbClr>
                  </a:outerShdw>
                </a:effectLst>
              </a:rPr>
              <a:t>Rehat tubuh pada kurang makan</a:t>
            </a:r>
            <a:r>
              <a:rPr lang="sv-SE" sz="2400" b="1" spc="50" dirty="0" smtClean="0">
                <a:ln w="11430"/>
                <a:solidFill>
                  <a:srgbClr val="FF0000"/>
                </a:solidFill>
                <a:effectLst>
                  <a:outerShdw blurRad="76200" dist="50800" dir="5400000" algn="tl" rotWithShape="0">
                    <a:srgbClr val="000000">
                      <a:alpha val="65000"/>
                    </a:srgbClr>
                  </a:outerShdw>
                </a:effectLst>
              </a:rPr>
              <a:t>.</a:t>
            </a:r>
          </a:p>
          <a:p>
            <a:pPr algn="ctr"/>
            <a:r>
              <a:rPr lang="sv-SE" sz="2400" b="1" spc="50" dirty="0" smtClean="0">
                <a:ln w="11430"/>
                <a:solidFill>
                  <a:srgbClr val="FF0000"/>
                </a:solidFill>
                <a:effectLst>
                  <a:outerShdw blurRad="76200" dist="50800" dir="5400000" algn="tl" rotWithShape="0">
                    <a:srgbClr val="000000">
                      <a:alpha val="65000"/>
                    </a:srgbClr>
                  </a:outerShdw>
                </a:effectLst>
              </a:rPr>
              <a:t> </a:t>
            </a:r>
            <a:r>
              <a:rPr lang="sv-SE" sz="2400" b="1" spc="50" dirty="0">
                <a:ln w="11430"/>
                <a:solidFill>
                  <a:schemeClr val="accent2">
                    <a:lumMod val="50000"/>
                  </a:schemeClr>
                </a:solidFill>
                <a:effectLst>
                  <a:outerShdw blurRad="76200" dist="50800" dir="5400000" algn="tl" rotWithShape="0">
                    <a:srgbClr val="000000">
                      <a:alpha val="65000"/>
                    </a:srgbClr>
                  </a:outerShdw>
                </a:effectLst>
              </a:rPr>
              <a:t>Rehat roh pada kurang dosa. </a:t>
            </a:r>
            <a:endParaRPr lang="sv-SE" sz="2400" b="1" spc="50" dirty="0" smtClean="0">
              <a:ln w="11430"/>
              <a:solidFill>
                <a:schemeClr val="accent2">
                  <a:lumMod val="50000"/>
                </a:schemeClr>
              </a:solidFill>
              <a:effectLst>
                <a:outerShdw blurRad="76200" dist="50800" dir="5400000" algn="tl" rotWithShape="0">
                  <a:srgbClr val="000000">
                    <a:alpha val="65000"/>
                  </a:srgbClr>
                </a:outerShdw>
              </a:effectLst>
            </a:endParaRPr>
          </a:p>
          <a:p>
            <a:pPr algn="ctr"/>
            <a:r>
              <a:rPr lang="sv-SE" sz="2400" b="1" spc="50" dirty="0" smtClean="0">
                <a:ln w="11430"/>
                <a:solidFill>
                  <a:srgbClr val="7030A0"/>
                </a:solidFill>
                <a:effectLst>
                  <a:outerShdw blurRad="76200" dist="50800" dir="5400000" algn="tl" rotWithShape="0">
                    <a:srgbClr val="000000">
                      <a:alpha val="65000"/>
                    </a:srgbClr>
                  </a:outerShdw>
                </a:effectLst>
              </a:rPr>
              <a:t>Rehat </a:t>
            </a:r>
            <a:r>
              <a:rPr lang="sv-SE" sz="2400" b="1" spc="50" dirty="0">
                <a:ln w="11430"/>
                <a:solidFill>
                  <a:srgbClr val="7030A0"/>
                </a:solidFill>
                <a:effectLst>
                  <a:outerShdw blurRad="76200" dist="50800" dir="5400000" algn="tl" rotWithShape="0">
                    <a:srgbClr val="000000">
                      <a:alpha val="65000"/>
                    </a:srgbClr>
                  </a:outerShdw>
                </a:effectLst>
              </a:rPr>
              <a:t>hati pada kurang fikirkan dunia</a:t>
            </a:r>
            <a:r>
              <a:rPr lang="sv-SE" sz="2400" b="1" spc="50" dirty="0" smtClean="0">
                <a:ln w="11430"/>
                <a:solidFill>
                  <a:srgbClr val="7030A0"/>
                </a:solidFill>
                <a:effectLst>
                  <a:outerShdw blurRad="76200" dist="50800" dir="5400000" algn="tl" rotWithShape="0">
                    <a:srgbClr val="000000">
                      <a:alpha val="65000"/>
                    </a:srgbClr>
                  </a:outerShdw>
                </a:effectLst>
              </a:rPr>
              <a:t>.</a:t>
            </a:r>
          </a:p>
          <a:p>
            <a:pPr algn="ctr"/>
            <a:r>
              <a:rPr lang="sv-SE" sz="2400" b="1" spc="50" dirty="0" smtClean="0">
                <a:ln w="11430"/>
                <a:solidFill>
                  <a:srgbClr val="00B050"/>
                </a:solidFill>
                <a:effectLst>
                  <a:outerShdw blurRad="76200" dist="50800" dir="5400000" algn="tl" rotWithShape="0">
                    <a:srgbClr val="000000">
                      <a:alpha val="65000"/>
                    </a:srgbClr>
                  </a:outerShdw>
                </a:effectLst>
              </a:rPr>
              <a:t> </a:t>
            </a:r>
            <a:r>
              <a:rPr lang="sv-SE" sz="2400" b="1" spc="50" dirty="0">
                <a:ln w="11430"/>
                <a:solidFill>
                  <a:schemeClr val="tx2">
                    <a:lumMod val="50000"/>
                  </a:schemeClr>
                </a:solidFill>
                <a:effectLst>
                  <a:outerShdw blurRad="76200" dist="50800" dir="5400000" algn="tl" rotWithShape="0">
                    <a:srgbClr val="000000">
                      <a:alpha val="65000"/>
                    </a:srgbClr>
                  </a:outerShdw>
                </a:effectLst>
              </a:rPr>
              <a:t>Rehat lidah pula pada kurang bercakap.</a:t>
            </a:r>
            <a:endParaRPr lang="en-US" sz="2400" b="1" spc="50" dirty="0">
              <a:ln w="11430"/>
              <a:solidFill>
                <a:schemeClr val="tx2">
                  <a:lumMod val="50000"/>
                </a:schemeClr>
              </a:solidFill>
              <a:effectLst>
                <a:outerShdw blurRad="76200" dist="50800" dir="5400000" algn="tl" rotWithShape="0">
                  <a:srgbClr val="000000">
                    <a:alpha val="65000"/>
                  </a:srgbClr>
                </a:outerShdw>
              </a:effectLst>
            </a:endParaRPr>
          </a:p>
        </p:txBody>
      </p:sp>
      <p:sp>
        <p:nvSpPr>
          <p:cNvPr id="10" name="Cloud Callout 9"/>
          <p:cNvSpPr/>
          <p:nvPr/>
        </p:nvSpPr>
        <p:spPr>
          <a:xfrm>
            <a:off x="2250621" y="3581400"/>
            <a:ext cx="4648200" cy="923732"/>
          </a:xfrm>
          <a:prstGeom prst="cloudCallout">
            <a:avLst>
              <a:gd name="adj1" fmla="val 1366"/>
              <a:gd name="adj2" fmla="val 86802"/>
            </a:avLst>
          </a:prstGeom>
          <a:blipFill>
            <a:blip r:embed="rId3">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Kata-kata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a:p>
        </p:txBody>
      </p:sp>
    </p:spTree>
    <p:extLst>
      <p:ext uri="{BB962C8B-B14F-4D97-AF65-F5344CB8AC3E}">
        <p14:creationId xmlns:p14="http://schemas.microsoft.com/office/powerpoint/2010/main" val="138195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5" name="Rounded Rectangle 4"/>
          <p:cNvSpPr/>
          <p:nvPr/>
        </p:nvSpPr>
        <p:spPr>
          <a:xfrm>
            <a:off x="838201" y="1447800"/>
            <a:ext cx="5029200" cy="1295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smtClean="0">
                <a:ln w="11430"/>
                <a:solidFill>
                  <a:srgbClr val="002060"/>
                </a:solidFill>
                <a:effectLst>
                  <a:outerShdw blurRad="76200" dist="50800" dir="5400000" algn="tl" rotWithShape="0">
                    <a:srgbClr val="000000">
                      <a:alpha val="65000"/>
                    </a:srgbClr>
                  </a:outerShdw>
                </a:effectLst>
              </a:rPr>
              <a:t>Rahsia </a:t>
            </a:r>
            <a:r>
              <a:rPr lang="sv-SE" sz="2400" b="1" spc="50" dirty="0">
                <a:ln w="11430"/>
                <a:solidFill>
                  <a:srgbClr val="002060"/>
                </a:solidFill>
                <a:effectLst>
                  <a:outerShdw blurRad="76200" dist="50800" dir="5400000" algn="tl" rotWithShape="0">
                    <a:srgbClr val="000000">
                      <a:alpha val="65000"/>
                    </a:srgbClr>
                  </a:outerShdw>
                </a:effectLst>
              </a:rPr>
              <a:t>hati bercahaya dan terbuka pintu </a:t>
            </a:r>
            <a:r>
              <a:rPr lang="sv-SE" sz="2400" b="1" spc="50" dirty="0" smtClean="0">
                <a:ln w="11430"/>
                <a:solidFill>
                  <a:srgbClr val="002060"/>
                </a:solidFill>
                <a:effectLst>
                  <a:outerShdw blurRad="76200" dist="50800" dir="5400000" algn="tl" rotWithShape="0">
                    <a:srgbClr val="000000">
                      <a:alpha val="65000"/>
                    </a:srgbClr>
                  </a:outerShdw>
                </a:effectLst>
              </a:rPr>
              <a:t>hidayah </a:t>
            </a:r>
            <a:r>
              <a:rPr lang="sv-SE" sz="2400" b="1" spc="50" dirty="0">
                <a:ln w="11430"/>
                <a:solidFill>
                  <a:srgbClr val="002060"/>
                </a:solidFill>
                <a:effectLst>
                  <a:outerShdw blurRad="76200" dist="50800" dir="5400000" algn="tl" rotWithShape="0">
                    <a:srgbClr val="000000">
                      <a:alpha val="65000"/>
                    </a:srgbClr>
                  </a:outerShdw>
                </a:effectLst>
              </a:rPr>
              <a:t>taufik adalah pada menjaga lidah dan percakapan</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3" name="Down Arrow 2"/>
          <p:cNvSpPr/>
          <p:nvPr/>
        </p:nvSpPr>
        <p:spPr>
          <a:xfrm>
            <a:off x="2819400" y="845976"/>
            <a:ext cx="685800" cy="521650"/>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228600"/>
            <a:ext cx="83058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pengamatan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al-Imam al-</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Syafie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p>
        </p:txBody>
      </p:sp>
      <p:sp>
        <p:nvSpPr>
          <p:cNvPr id="6" name="Down Arrow 5"/>
          <p:cNvSpPr/>
          <p:nvPr/>
        </p:nvSpPr>
        <p:spPr>
          <a:xfrm>
            <a:off x="6127104" y="852196"/>
            <a:ext cx="762000" cy="2348204"/>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1000" y="4419600"/>
            <a:ext cx="8534400" cy="22098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“Sesiapa yang inginkan dibuka pintu hatinya serta mencahayainya, maka dia hendaklah meninggalkan percakapan yang tidak berfaedah dan tidak berkaitan, menjauhi maksiat dan dosa, serta menyimpan amalan rahsia antara diri dan Allah </a:t>
            </a:r>
            <a:r>
              <a:rPr lang="sv-SE" sz="2800" b="1" dirty="0" smtClean="0">
                <a:ln w="1905"/>
                <a:solidFill>
                  <a:srgbClr val="7030A0"/>
                </a:solidFill>
                <a:effectLst>
                  <a:innerShdw blurRad="69850" dist="43180" dir="5400000">
                    <a:srgbClr val="000000">
                      <a:alpha val="65000"/>
                    </a:srgbClr>
                  </a:innerShdw>
                </a:effectLst>
              </a:rPr>
              <a:t>sahaja</a:t>
            </a:r>
            <a:endParaRPr lang="en-US" sz="2800" b="1" dirty="0">
              <a:ln w="1905"/>
              <a:solidFill>
                <a:srgbClr val="7030A0"/>
              </a:solidFill>
              <a:effectLst>
                <a:innerShdw blurRad="69850" dist="43180" dir="5400000">
                  <a:srgbClr val="000000">
                    <a:alpha val="65000"/>
                  </a:srgbClr>
                </a:innerShdw>
              </a:effectLst>
            </a:endParaRPr>
          </a:p>
        </p:txBody>
      </p:sp>
      <p:sp>
        <p:nvSpPr>
          <p:cNvPr id="8" name="Cloud Callout 7"/>
          <p:cNvSpPr/>
          <p:nvPr/>
        </p:nvSpPr>
        <p:spPr>
          <a:xfrm>
            <a:off x="3323254" y="3200400"/>
            <a:ext cx="4648200" cy="883124"/>
          </a:xfrm>
          <a:prstGeom prst="cloudCallout">
            <a:avLst>
              <a:gd name="adj1" fmla="val -18708"/>
              <a:gd name="adj2" fmla="val 73333"/>
            </a:avLst>
          </a:prstGeom>
          <a:blipFill>
            <a:blip r:embed="rId3">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Dinukilkan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Manaqibnya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a:p>
        </p:txBody>
      </p:sp>
    </p:spTree>
    <p:extLst>
      <p:ext uri="{BB962C8B-B14F-4D97-AF65-F5344CB8AC3E}">
        <p14:creationId xmlns:p14="http://schemas.microsoft.com/office/powerpoint/2010/main" val="339188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81000" y="4419600"/>
            <a:ext cx="8430209" cy="1981200"/>
          </a:xfrm>
          <a:prstGeom prst="snip2DiagRect">
            <a:avLst>
              <a:gd name="adj1" fmla="val 0"/>
              <a:gd name="adj2" fmla="val 37917"/>
            </a:avLst>
          </a:prstGeom>
          <a:gradFill>
            <a:gsLst>
              <a:gs pos="0">
                <a:srgbClr val="FFEFD1"/>
              </a:gs>
              <a:gs pos="64999">
                <a:srgbClr val="F0EBD5"/>
              </a:gs>
              <a:gs pos="100000">
                <a:srgbClr val="D1C39F"/>
              </a:gs>
            </a:gsLst>
            <a:lin ang="5400000" scaled="0"/>
          </a:gra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laksanakan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menyibukkan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melayan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endParaRPr lang="en-US" sz="2400" dirty="0"/>
          </a:p>
        </p:txBody>
      </p:sp>
      <p:sp>
        <p:nvSpPr>
          <p:cNvPr id="7" name="Rounded Rectangle 6"/>
          <p:cNvSpPr/>
          <p:nvPr/>
        </p:nvSpPr>
        <p:spPr>
          <a:xfrm>
            <a:off x="667138" y="1371600"/>
            <a:ext cx="7943461" cy="18288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7030A0"/>
                </a:solidFill>
                <a:effectLst>
                  <a:innerShdw blurRad="69850" dist="43180" dir="5400000">
                    <a:srgbClr val="000000">
                      <a:alpha val="65000"/>
                    </a:srgbClr>
                  </a:innerShdw>
                </a:effectLst>
              </a:rPr>
              <a:t>Aku tidak pernah melihat manusia seperti Imam Ahmad. Dia tidak minat bercakap dalam perkara yang menjadi perbualan orang ramai dalam urusan dunia. Apabila berkait ilmu, barulah dia bercakap</a:t>
            </a:r>
            <a:endParaRPr lang="en-US" sz="2600" b="1" dirty="0">
              <a:ln w="1905"/>
              <a:solidFill>
                <a:srgbClr val="7030A0"/>
              </a:solidFill>
              <a:effectLst>
                <a:innerShdw blurRad="69850" dist="43180" dir="5400000">
                  <a:srgbClr val="000000">
                    <a:alpha val="65000"/>
                  </a:srgbClr>
                </a:innerShdw>
              </a:effectLst>
            </a:endParaRPr>
          </a:p>
        </p:txBody>
      </p:sp>
      <p:sp>
        <p:nvSpPr>
          <p:cNvPr id="8" name="Cloud Callout 7"/>
          <p:cNvSpPr/>
          <p:nvPr/>
        </p:nvSpPr>
        <p:spPr>
          <a:xfrm>
            <a:off x="2362200" y="304800"/>
            <a:ext cx="4648200" cy="762000"/>
          </a:xfrm>
          <a:prstGeom prst="cloudCallout">
            <a:avLst>
              <a:gd name="adj1" fmla="val -1043"/>
              <a:gd name="adj2" fmla="val 84353"/>
            </a:avLst>
          </a:prstGeom>
          <a:blipFill>
            <a:blip r:embed="rId2">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Abu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Dawud</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dirty="0"/>
          </a:p>
        </p:txBody>
      </p:sp>
      <p:sp>
        <p:nvSpPr>
          <p:cNvPr id="9" name="Down Arrow 8"/>
          <p:cNvSpPr/>
          <p:nvPr/>
        </p:nvSpPr>
        <p:spPr>
          <a:xfrm>
            <a:off x="4191000" y="3206620"/>
            <a:ext cx="838200" cy="1136780"/>
          </a:xfrm>
          <a:prstGeom prst="down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Tree>
    <p:extLst>
      <p:ext uri="{BB962C8B-B14F-4D97-AF65-F5344CB8AC3E}">
        <p14:creationId xmlns:p14="http://schemas.microsoft.com/office/powerpoint/2010/main" val="314866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5" name="Rounded Rectangle 4"/>
          <p:cNvSpPr/>
          <p:nvPr/>
        </p:nvSpPr>
        <p:spPr>
          <a:xfrm>
            <a:off x="654698" y="762000"/>
            <a:ext cx="7955902"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FF0000"/>
                </a:solidFill>
                <a:effectLst>
                  <a:outerShdw blurRad="76200" dist="50800" dir="5400000" algn="tl" rotWithShape="0">
                    <a:srgbClr val="000000">
                      <a:alpha val="65000"/>
                    </a:srgbClr>
                  </a:outerShdw>
                </a:effectLst>
              </a:rPr>
              <a:t>Allah SWT menciptakan lidah itu untuk tujuan yang betul umpama membaca al-Qur’an, berzikir, berdoa, nasihat-menasihati, berkata benar, menyampaikan ilmu, menyeru manusia pada mentaati segala perintah Allah swt dan mencegah segala kemungkaran</a:t>
            </a:r>
          </a:p>
        </p:txBody>
      </p:sp>
      <p:sp>
        <p:nvSpPr>
          <p:cNvPr id="2" name="Snip Diagonal Corner Rectangle 1"/>
          <p:cNvSpPr/>
          <p:nvPr/>
        </p:nvSpPr>
        <p:spPr>
          <a:xfrm>
            <a:off x="2662177" y="304800"/>
            <a:ext cx="3738623" cy="558164"/>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RUMUSAN</a:t>
            </a:r>
            <a:endParaRPr lang="en-US" sz="2400" dirty="0"/>
          </a:p>
        </p:txBody>
      </p:sp>
      <p:sp>
        <p:nvSpPr>
          <p:cNvPr id="6" name="Rounded Rectangle 5"/>
          <p:cNvSpPr/>
          <p:nvPr/>
        </p:nvSpPr>
        <p:spPr>
          <a:xfrm>
            <a:off x="631371" y="3581400"/>
            <a:ext cx="7924800" cy="2994662"/>
          </a:xfrm>
          <a:prstGeom prst="round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smtClean="0">
                <a:ln w="11430"/>
                <a:solidFill>
                  <a:srgbClr val="FF0000"/>
                </a:solidFill>
                <a:effectLst>
                  <a:outerShdw blurRad="76200" dist="50800" dir="5400000" algn="tl" rotWithShape="0">
                    <a:srgbClr val="000000">
                      <a:alpha val="65000"/>
                    </a:srgbClr>
                  </a:outerShdw>
                </a:effectLst>
              </a:rPr>
              <a:t>Kita </a:t>
            </a:r>
            <a:r>
              <a:rPr lang="sv-SE" sz="2400" b="1" spc="50" dirty="0">
                <a:ln w="11430"/>
                <a:solidFill>
                  <a:srgbClr val="FF0000"/>
                </a:solidFill>
                <a:effectLst>
                  <a:outerShdw blurRad="76200" dist="50800" dir="5400000" algn="tl" rotWithShape="0">
                    <a:srgbClr val="000000">
                      <a:alpha val="65000"/>
                    </a:srgbClr>
                  </a:outerShdw>
                </a:effectLst>
              </a:rPr>
              <a:t>hendaklah memelihara lidah dari tujuan yang salah dan perkara buruk atau munkar seperti berkata bohong, mengumpat, berkata keji, kata-kata kesat, maki hamun, mengadu domba, mengapikan permusuhan dan pelbagai kejahatan lidah yang lain. Ingatlah, bahawa setiap perkataan yang kita ucapkan tetap dicatat malaikat dan akan dipersoalkan di akhirat kelak</a:t>
            </a:r>
          </a:p>
        </p:txBody>
      </p:sp>
      <p:sp>
        <p:nvSpPr>
          <p:cNvPr id="7" name="Snip Diagonal Corner Rectangle 6"/>
          <p:cNvSpPr/>
          <p:nvPr/>
        </p:nvSpPr>
        <p:spPr>
          <a:xfrm>
            <a:off x="2590800" y="3200400"/>
            <a:ext cx="3738623" cy="558164"/>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2400" dirty="0"/>
          </a:p>
        </p:txBody>
      </p:sp>
    </p:spTree>
    <p:extLst>
      <p:ext uri="{BB962C8B-B14F-4D97-AF65-F5344CB8AC3E}">
        <p14:creationId xmlns:p14="http://schemas.microsoft.com/office/powerpoint/2010/main" val="1112383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594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5" name="Bent-Up Arrow 4"/>
          <p:cNvSpPr/>
          <p:nvPr/>
        </p:nvSpPr>
        <p:spPr>
          <a:xfrm rot="5400000">
            <a:off x="146209" y="832009"/>
            <a:ext cx="1612582" cy="990600"/>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p>
        </p:txBody>
      </p:sp>
      <p:sp>
        <p:nvSpPr>
          <p:cNvPr id="2" name="Snip Diagonal Corner Rectangle 1"/>
          <p:cNvSpPr/>
          <p:nvPr/>
        </p:nvSpPr>
        <p:spPr>
          <a:xfrm>
            <a:off x="457200" y="203836"/>
            <a:ext cx="8305800" cy="634364"/>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era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teknologi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maklumat</a:t>
            </a:r>
            <a:endParaRPr lang="en-US" sz="2800" dirty="0"/>
          </a:p>
        </p:txBody>
      </p:sp>
      <p:sp>
        <p:nvSpPr>
          <p:cNvPr id="8" name="Rounded Rectangle 7"/>
          <p:cNvSpPr/>
          <p:nvPr/>
        </p:nvSpPr>
        <p:spPr>
          <a:xfrm>
            <a:off x="1447800" y="1143000"/>
            <a:ext cx="7429500" cy="1447800"/>
          </a:xfrm>
          <a:prstGeom prst="roundRect">
            <a:avLst/>
          </a:prstGeom>
          <a:solidFill>
            <a:schemeClr val="accent5">
              <a:lumMod val="20000"/>
              <a:lumOff val="8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Telah </a:t>
            </a: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menyebar luaskan lagi peranan dan pengaruh lidah, iaitu melalui kata-kata yang telah disebarkan atau ditularkan melalui media massa dan media baru</a:t>
            </a:r>
          </a:p>
        </p:txBody>
      </p:sp>
      <p:sp>
        <p:nvSpPr>
          <p:cNvPr id="7" name="Bent-Up Arrow 6"/>
          <p:cNvSpPr/>
          <p:nvPr/>
        </p:nvSpPr>
        <p:spPr>
          <a:xfrm rot="5400000">
            <a:off x="-15955" y="2346245"/>
            <a:ext cx="1936910" cy="990600"/>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p>
        </p:txBody>
      </p:sp>
      <p:sp>
        <p:nvSpPr>
          <p:cNvPr id="9" name="Rounded Rectangle 8"/>
          <p:cNvSpPr/>
          <p:nvPr/>
        </p:nvSpPr>
        <p:spPr>
          <a:xfrm>
            <a:off x="1447800" y="2895600"/>
            <a:ext cx="6324600" cy="1295400"/>
          </a:xfrm>
          <a:prstGeom prst="roundRect">
            <a:avLst/>
          </a:prstGeom>
          <a:solidFill>
            <a:schemeClr val="accent5">
              <a:lumMod val="20000"/>
              <a:lumOff val="8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Sering kali kita melihat dalam media sosial orang mencaci, menghina dan menfitnah tanpa asas seolah-olah tiada rasa </a:t>
            </a:r>
            <a:r>
              <a:rPr lang="sv-S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takut</a:t>
            </a:r>
            <a:endPar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Bent Arrow 9"/>
          <p:cNvSpPr/>
          <p:nvPr/>
        </p:nvSpPr>
        <p:spPr>
          <a:xfrm rot="5400000">
            <a:off x="7599784" y="3601617"/>
            <a:ext cx="1066799" cy="721568"/>
          </a:xfrm>
          <a:prstGeom prst="bentArrow">
            <a:avLst>
              <a:gd name="adj1" fmla="val 34052"/>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solidFill>
                <a:schemeClr val="tx1"/>
              </a:solidFill>
            </a:endParaRPr>
          </a:p>
        </p:txBody>
      </p:sp>
      <p:sp>
        <p:nvSpPr>
          <p:cNvPr id="11" name="Rounded Rectangle 10"/>
          <p:cNvSpPr/>
          <p:nvPr/>
        </p:nvSpPr>
        <p:spPr>
          <a:xfrm>
            <a:off x="228599" y="4540090"/>
            <a:ext cx="8763001" cy="4891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600" b="1" spc="50" dirty="0" smtClean="0">
                <a:ln w="0"/>
                <a:solidFill>
                  <a:schemeClr val="tx2">
                    <a:lumMod val="50000"/>
                  </a:schemeClr>
                </a:solidFill>
                <a:effectLst>
                  <a:innerShdw blurRad="63500" dist="50800" dir="13500000">
                    <a:srgbClr val="000000">
                      <a:alpha val="50000"/>
                    </a:srgbClr>
                  </a:innerShdw>
                </a:effectLst>
                <a:latin typeface="Arial Black" panose="020B0A04020102020204" pitchFamily="34" charset="0"/>
              </a:rPr>
              <a:t>Semua </a:t>
            </a:r>
            <a:r>
              <a:rPr lang="sv-SE" sz="1600" b="1" spc="50" dirty="0">
                <a:ln w="0"/>
                <a:solidFill>
                  <a:schemeClr val="tx2">
                    <a:lumMod val="50000"/>
                  </a:schemeClr>
                </a:solidFill>
                <a:effectLst>
                  <a:innerShdw blurRad="63500" dist="50800" dir="13500000">
                    <a:srgbClr val="000000">
                      <a:alpha val="50000"/>
                    </a:srgbClr>
                  </a:innerShdw>
                </a:effectLst>
                <a:latin typeface="Arial Black" panose="020B0A04020102020204" pitchFamily="34" charset="0"/>
              </a:rPr>
              <a:t>itu akan dipersoalkan oleh Allah SWT pada hari akhirat </a:t>
            </a:r>
            <a:r>
              <a:rPr lang="sv-SE" sz="1600" b="1" spc="50" dirty="0" smtClean="0">
                <a:ln w="0"/>
                <a:solidFill>
                  <a:schemeClr val="tx2">
                    <a:lumMod val="50000"/>
                  </a:schemeClr>
                </a:solidFill>
                <a:effectLst>
                  <a:innerShdw blurRad="63500" dist="50800" dir="13500000">
                    <a:srgbClr val="000000">
                      <a:alpha val="50000"/>
                    </a:srgbClr>
                  </a:innerShdw>
                </a:effectLst>
                <a:latin typeface="Arial Black" panose="020B0A04020102020204" pitchFamily="34" charset="0"/>
              </a:rPr>
              <a:t>kelak</a:t>
            </a:r>
            <a:endParaRPr lang="sv-SE" sz="1600" b="1" spc="50" dirty="0">
              <a:ln w="0"/>
              <a:solidFill>
                <a:schemeClr val="tx2">
                  <a:lumMod val="50000"/>
                </a:schemeClr>
              </a:solidFill>
              <a:effectLst>
                <a:innerShdw blurRad="63500" dist="50800" dir="13500000">
                  <a:srgbClr val="000000">
                    <a:alpha val="50000"/>
                  </a:srgbClr>
                </a:innerShdw>
              </a:effectLst>
              <a:latin typeface="Arial Black" panose="020B0A04020102020204" pitchFamily="34" charset="0"/>
            </a:endParaRPr>
          </a:p>
        </p:txBody>
      </p:sp>
      <p:sp>
        <p:nvSpPr>
          <p:cNvPr id="12" name="Rounded Rectangle 11"/>
          <p:cNvSpPr/>
          <p:nvPr/>
        </p:nvSpPr>
        <p:spPr>
          <a:xfrm>
            <a:off x="1275182" y="5610465"/>
            <a:ext cx="6858001" cy="10189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b="1" spc="50" dirty="0">
                <a:ln w="0"/>
                <a:solidFill>
                  <a:srgbClr val="C00000"/>
                </a:solidFill>
                <a:effectLst>
                  <a:innerShdw blurRad="63500" dist="50800" dir="13500000">
                    <a:srgbClr val="000000">
                      <a:alpha val="50000"/>
                    </a:srgbClr>
                  </a:innerShdw>
                </a:effectLst>
                <a:latin typeface="Arial Black" panose="020B0A04020102020204" pitchFamily="34" charset="0"/>
              </a:rPr>
              <a:t>Allah SWT memberi ancaman keras kepada sesiapa yang menyakiti orang lain dengan kata-kata palsu dan tuduhan liar yang tidak </a:t>
            </a:r>
            <a:r>
              <a:rPr lang="sv-SE" b="1" spc="50" dirty="0" smtClean="0">
                <a:ln w="0"/>
                <a:solidFill>
                  <a:srgbClr val="C00000"/>
                </a:solidFill>
                <a:effectLst>
                  <a:innerShdw blurRad="63500" dist="50800" dir="13500000">
                    <a:srgbClr val="000000">
                      <a:alpha val="50000"/>
                    </a:srgbClr>
                  </a:innerShdw>
                </a:effectLst>
                <a:latin typeface="Arial Black" panose="020B0A04020102020204" pitchFamily="34" charset="0"/>
              </a:rPr>
              <a:t>berasas</a:t>
            </a:r>
            <a:endParaRPr lang="sv-SE" b="1" spc="50" dirty="0">
              <a:ln w="0"/>
              <a:solidFill>
                <a:srgbClr val="C00000"/>
              </a:solidFill>
              <a:effectLst>
                <a:innerShdw blurRad="63500" dist="50800" dir="13500000">
                  <a:srgbClr val="000000">
                    <a:alpha val="50000"/>
                  </a:srgbClr>
                </a:innerShdw>
              </a:effectLst>
              <a:latin typeface="Arial Black" panose="020B0A04020102020204" pitchFamily="34" charset="0"/>
            </a:endParaRPr>
          </a:p>
        </p:txBody>
      </p:sp>
      <p:sp>
        <p:nvSpPr>
          <p:cNvPr id="6" name="Notched Right Arrow 5"/>
          <p:cNvSpPr/>
          <p:nvPr/>
        </p:nvSpPr>
        <p:spPr>
          <a:xfrm rot="5400000">
            <a:off x="4427577" y="5029201"/>
            <a:ext cx="533400" cy="549354"/>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158796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4866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solidFill>
            <a:schemeClr val="tx1">
              <a:alpha val="72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533400" y="990600"/>
            <a:ext cx="8208195"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 </a:t>
            </a:r>
          </a:p>
        </p:txBody>
      </p:sp>
      <p:sp>
        <p:nvSpPr>
          <p:cNvPr id="5" name="TextBox 4"/>
          <p:cNvSpPr txBox="1"/>
          <p:nvPr/>
        </p:nvSpPr>
        <p:spPr>
          <a:xfrm>
            <a:off x="533400" y="2971800"/>
            <a:ext cx="8208195"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p>
          <a:p>
            <a:pPr algn="ctr" fontAlgn="auto">
              <a:spcBef>
                <a:spcPts val="0"/>
              </a:spcBef>
              <a:spcAft>
                <a:spcPts val="0"/>
              </a:spcAft>
              <a:defRPr/>
            </a:pP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137160" y="1076265"/>
            <a:ext cx="8866909" cy="5262979"/>
          </a:xfrm>
          <a:prstGeom prst="rect">
            <a:avLst/>
          </a:prstGeom>
          <a:gradFill>
            <a:gsLst>
              <a:gs pos="0">
                <a:srgbClr val="FFEFD1">
                  <a:alpha val="77000"/>
                </a:srgbClr>
              </a:gs>
              <a:gs pos="64999">
                <a:srgbClr val="F0EBD5">
                  <a:alpha val="83000"/>
                </a:srgbClr>
              </a:gs>
              <a:gs pos="100000">
                <a:srgbClr val="D1C39F"/>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tx1"/>
                </a:solidFill>
              </a:rPr>
              <a:t>Ya Allah, wahai Tuhan yang Maha Hidup lagi Maha Mentadbir segala urusan. Dengan rahmat-Mu, kami memohon pertolongan. </a:t>
            </a:r>
          </a:p>
          <a:p>
            <a:pPr algn="just"/>
            <a:endParaRPr lang="ms-MY" sz="2400" b="1" dirty="0">
              <a:solidFill>
                <a:schemeClr val="tx1"/>
              </a:solidFill>
            </a:endParaRPr>
          </a:p>
          <a:p>
            <a:pPr algn="just"/>
            <a:r>
              <a:rPr lang="ms-MY" sz="2400" b="1" dirty="0">
                <a:solidFill>
                  <a:srgbClr val="002060"/>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2400" b="1" dirty="0">
              <a:solidFill>
                <a:schemeClr val="tx1"/>
              </a:solidFill>
            </a:endParaRPr>
          </a:p>
          <a:p>
            <a:pPr algn="just"/>
            <a:r>
              <a:rPr lang="ms-MY" sz="2400" b="1" dirty="0">
                <a:solidFill>
                  <a:schemeClr val="accent6">
                    <a:lumMod val="50000"/>
                  </a:schemeClr>
                </a:solidFill>
              </a:rPr>
              <a:t>Wahai Tuhan kami! Ampunilah kami,keluarga kami dan saudara-saudara kami yang mendahului kami dalam iman, dan janganlah Engkau jadikan dalam hati kami rasa dengki terhadap orang yang beriman. Wahai Tuhan kami! sesungguhnya Engkau Maha Belas Kasih Lagi Maha </a:t>
            </a:r>
            <a:r>
              <a:rPr lang="ms-MY" sz="2400" b="1" dirty="0" smtClean="0">
                <a:solidFill>
                  <a:schemeClr val="accent6">
                    <a:lumMod val="50000"/>
                  </a:schemeClr>
                </a:solidFill>
              </a:rPr>
              <a:t>Mengasihani.</a:t>
            </a:r>
            <a:endParaRPr lang="ms-MY" sz="2400" b="1" dirty="0">
              <a:solidFill>
                <a:schemeClr val="accent6">
                  <a:lumMod val="50000"/>
                </a:schemeClr>
              </a:solidFill>
            </a:endParaRP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4242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وَسَلَّمْ</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solidFill>
                  <a:srgbClr val="FFFF00"/>
                </a:solidFill>
                <a:effectLst>
                  <a:innerShdw blurRad="69850" dist="43180" dir="5400000">
                    <a:srgbClr val="000000">
                      <a:alpha val="65000"/>
                    </a:srgbClr>
                  </a:innerShdw>
                </a:effectLst>
                <a:cs typeface="Traditional Arabic" pitchFamily="2" charset="-78"/>
              </a:rPr>
              <a:t> وَالْحَمْدُ للهِ رَبِّ </a:t>
            </a:r>
            <a:r>
              <a:rPr lang="ar-EG" sz="3600" b="1" dirty="0" smtClean="0">
                <a:ln w="1905"/>
                <a:solidFill>
                  <a:srgbClr val="FFFF00"/>
                </a:solidFill>
                <a:effectLst>
                  <a:innerShdw blurRad="69850" dist="43180" dir="5400000">
                    <a:srgbClr val="000000">
                      <a:alpha val="65000"/>
                    </a:srgbClr>
                  </a:innerShdw>
                </a:effectLst>
                <a:cs typeface="Traditional Arabic" pitchFamily="2" charset="-78"/>
              </a:rPr>
              <a:t>الْعَالَمِيْنَ</a:t>
            </a:r>
            <a:endParaRPr lang="en-US" sz="3600" b="1" dirty="0">
              <a:ln w="1905"/>
              <a:solidFill>
                <a:srgbClr val="FFFF00"/>
              </a:solidFill>
              <a:effectLst>
                <a:innerShdw blurRad="69850" dist="43180" dir="5400000">
                  <a:srgbClr val="000000">
                    <a:alpha val="65000"/>
                  </a:srgbClr>
                </a:inn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260512" y="704356"/>
            <a:ext cx="8701031" cy="3131627"/>
          </a:xfrm>
          <a:prstGeom prst="rect">
            <a:avLst/>
          </a:prstGeom>
          <a:solidFill>
            <a:srgbClr val="002060">
              <a:alpha val="48000"/>
            </a:srgbClr>
          </a:solidFill>
        </p:spPr>
        <p:txBody>
          <a:bodyPr wrap="square">
            <a:spAutoFit/>
          </a:bodyPr>
          <a:lstStyle/>
          <a:p>
            <a:pPr algn="ctr" rtl="1">
              <a:lnSpc>
                <a:spcPts val="7900"/>
              </a:lnSpc>
            </a:pP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وَبَارِكْ عَلَى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lnSpc>
                <a:spcPts val="7900"/>
              </a:lnSpc>
            </a:pP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6000" b="1" baseline="-2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بْنِ عَبْدِ اللهِ،</a:t>
            </a:r>
          </a:p>
          <a:p>
            <a:pPr algn="ctr" rtl="1">
              <a:lnSpc>
                <a:spcPts val="7900"/>
              </a:lnSpc>
            </a:pP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وَمَنْ وَالَاهُ</a:t>
            </a:r>
          </a:p>
        </p:txBody>
      </p:sp>
      <p:sp>
        <p:nvSpPr>
          <p:cNvPr id="4" name="TextBox 3"/>
          <p:cNvSpPr txBox="1"/>
          <p:nvPr/>
        </p:nvSpPr>
        <p:spPr>
          <a:xfrm>
            <a:off x="297683" y="4343400"/>
            <a:ext cx="8534401"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bin Abdullah, </a:t>
            </a:r>
          </a:p>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membantunya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420695" y="867251"/>
            <a:ext cx="8342305" cy="1723549"/>
          </a:xfrm>
          <a:prstGeom prst="rect">
            <a:avLst/>
          </a:prstGeom>
          <a:solidFill>
            <a:srgbClr val="7030A0">
              <a:alpha val="51000"/>
            </a:srgbClr>
          </a:solidFill>
        </p:spPr>
        <p:txBody>
          <a:bodyPr wrap="squar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بِتَقْوَى اللهِ </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a:ln w="17780" cmpd="sng">
                  <a:solidFill>
                    <a:schemeClr val="tx1"/>
                  </a:solidFill>
                  <a:prstDash val="solid"/>
                  <a:miter lim="800000"/>
                </a:ln>
                <a:solidFill>
                  <a:schemeClr val="accent6">
                    <a:lumMod val="20000"/>
                    <a:lumOff val="80000"/>
                  </a:schemeClr>
                </a:solidFill>
                <a:effectLst>
                  <a:outerShdw blurRad="50800" algn="tl" rotWithShape="0">
                    <a:srgbClr val="000000"/>
                  </a:outerShdw>
                </a:effectLst>
              </a:rPr>
              <a:t>يَا أَيُّهَا الَّذِينَ آمَنُوا اتَّقُوا اللَّهَ وَكُونُوا مَعَ الصَّادِقِينَ </a:t>
            </a:r>
            <a:endParaRPr lang="en-US" sz="4000" b="1" dirty="0">
              <a:ln w="17780" cmpd="sng">
                <a:solidFill>
                  <a:schemeClr val="tx1"/>
                </a:solidFill>
                <a:prstDash val="solid"/>
                <a:miter lim="800000"/>
              </a:ln>
              <a:solidFill>
                <a:schemeClr val="accent6">
                  <a:lumMod val="20000"/>
                  <a:lumOff val="80000"/>
                </a:schemeClr>
              </a:solidFill>
              <a:effectLst>
                <a:outerShdw blurRad="50800" algn="tl" rotWithShape="0">
                  <a:srgbClr val="000000"/>
                </a:outerShdw>
              </a:effectLst>
            </a:endParaRPr>
          </a:p>
        </p:txBody>
      </p:sp>
      <p:sp>
        <p:nvSpPr>
          <p:cNvPr id="5" name="TextBox 4"/>
          <p:cNvSpPr txBox="1"/>
          <p:nvPr/>
        </p:nvSpPr>
        <p:spPr>
          <a:xfrm>
            <a:off x="381000" y="2852187"/>
            <a:ext cx="8458200" cy="3701013"/>
          </a:xfrm>
          <a:prstGeom prst="rect">
            <a:avLst/>
          </a:prstGeom>
          <a:solidFill>
            <a:schemeClr val="bg1">
              <a:alpha val="79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Dengarlah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bermaksud</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a:t>
            </a:r>
          </a:p>
          <a:p>
            <a:pPr algn="ctr" fontAlgn="auto">
              <a:spcBef>
                <a:spcPts val="0"/>
              </a:spcBef>
              <a:spcAft>
                <a:spcPts val="0"/>
              </a:spcAft>
              <a:defRPr/>
            </a:pPr>
            <a:endParaRPr lang="es-ES" sz="105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s-ES" sz="2800" b="1" dirty="0">
                <a:ln w="19050" cmpd="sng">
                  <a:solidFill>
                    <a:schemeClr val="tx1"/>
                  </a:solidFill>
                  <a:prstDash val="solid"/>
                </a:ln>
                <a:solidFill>
                  <a:schemeClr val="accent5">
                    <a:lumMod val="20000"/>
                    <a:lumOff val="8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Rectangle 9"/>
          <p:cNvSpPr/>
          <p:nvPr/>
        </p:nvSpPr>
        <p:spPr>
          <a:xfrm>
            <a:off x="2207496" y="1676400"/>
            <a:ext cx="4879104" cy="1015663"/>
          </a:xfrm>
          <a:prstGeom prst="rect">
            <a:avLst/>
          </a:prstGeom>
        </p:spPr>
        <p:txBody>
          <a:bodyPr wrap="square">
            <a:spAutoFit/>
          </a:bodyPr>
          <a:lstStyle/>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24 Rabiul Awal 1444 H</a:t>
            </a:r>
          </a:p>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21 Oktober 2022</a:t>
            </a:r>
          </a:p>
        </p:txBody>
      </p:sp>
      <p:sp>
        <p:nvSpPr>
          <p:cNvPr id="4" name="Rectangle 3"/>
          <p:cNvSpPr/>
          <p:nvPr/>
        </p:nvSpPr>
        <p:spPr>
          <a:xfrm>
            <a:off x="762000" y="763489"/>
            <a:ext cx="7895080" cy="769441"/>
          </a:xfrm>
          <a:prstGeom prst="rect">
            <a:avLst/>
          </a:prstGeom>
          <a:noFill/>
        </p:spPr>
        <p:txBody>
          <a:bodyPr wrap="square" lIns="91440" tIns="45720" rIns="91440" bIns="45720">
            <a:spAutoFit/>
          </a:bodyPr>
          <a:lstStyle/>
          <a:p>
            <a:pPr algn="ctr"/>
            <a:r>
              <a:rPr lang="en-US" sz="4400" u="sng"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Tajuk</a:t>
            </a:r>
            <a:r>
              <a:rPr lang="en-US" sz="4400"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 Khutbah </a:t>
            </a:r>
            <a:r>
              <a:rPr lang="en-US" sz="4400" u="sng"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Hari</a:t>
            </a:r>
            <a:r>
              <a:rPr lang="en-US" sz="4400"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 </a:t>
            </a:r>
            <a:r>
              <a:rPr lang="en-US" sz="4400" u="sng"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Ini</a:t>
            </a:r>
            <a:r>
              <a:rPr lang="en-US" sz="4400"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 :</a:t>
            </a:r>
          </a:p>
        </p:txBody>
      </p:sp>
      <p:sp>
        <p:nvSpPr>
          <p:cNvPr id="2" name="Rectangle 1"/>
          <p:cNvSpPr/>
          <p:nvPr/>
        </p:nvSpPr>
        <p:spPr>
          <a:xfrm>
            <a:off x="76200" y="3733800"/>
            <a:ext cx="8686800" cy="1938992"/>
          </a:xfrm>
          <a:prstGeom prst="rect">
            <a:avLst/>
          </a:prstGeom>
          <a:noFill/>
        </p:spPr>
        <p:txBody>
          <a:bodyPr wrap="square" lIns="91440" tIns="45720" rIns="91440" bIns="45720">
            <a:spAutoFit/>
          </a:bodyPr>
          <a:lstStyle/>
          <a:p>
            <a:pPr algn="ctr"/>
            <a:r>
              <a:rPr lang="fi-FI" sz="60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“AWASI TUTUR KATA </a:t>
            </a:r>
            <a:r>
              <a:rPr lang="fi-FI" sz="6000" b="1" i="1" dirty="0" smtClean="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&amp; KEJAHATAN LIDAH” </a:t>
            </a:r>
            <a:endParaRPr lang="en-US" sz="60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5" name="Rounded Rectangle 4"/>
          <p:cNvSpPr/>
          <p:nvPr/>
        </p:nvSpPr>
        <p:spPr>
          <a:xfrm>
            <a:off x="228600" y="2286000"/>
            <a:ext cx="8686800" cy="1523999"/>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Allah SWT menciptakan manusia dengan sebaik-baik ciptaan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Snip Diagonal Corner Rectangle 1"/>
          <p:cNvSpPr/>
          <p:nvPr/>
        </p:nvSpPr>
        <p:spPr>
          <a:xfrm>
            <a:off x="533400" y="3048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Penciptaan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en-US" sz="3200" dirty="0"/>
          </a:p>
        </p:txBody>
      </p:sp>
      <p:sp>
        <p:nvSpPr>
          <p:cNvPr id="6" name="Down Arrow 5"/>
          <p:cNvSpPr/>
          <p:nvPr/>
        </p:nvSpPr>
        <p:spPr>
          <a:xfrm>
            <a:off x="4114800" y="1066799"/>
            <a:ext cx="990600" cy="1143001"/>
          </a:xfrm>
          <a:prstGeom prst="down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228600" y="4419600"/>
            <a:ext cx="8686800" cy="1523999"/>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Allah SWT juga memuliakan manusia berbanding ciptaan lain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74337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2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5" name="Rounded Rectangle 4"/>
          <p:cNvSpPr/>
          <p:nvPr/>
        </p:nvSpPr>
        <p:spPr>
          <a:xfrm>
            <a:off x="4343400" y="228600"/>
            <a:ext cx="4607491" cy="1257299"/>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tx2"/>
                </a:solidFill>
                <a:effectLst>
                  <a:innerShdw blurRad="69850" dist="43180" dir="5400000">
                    <a:srgbClr val="000000">
                      <a:alpha val="65000"/>
                    </a:srgbClr>
                  </a:innerShdw>
                </a:effectLst>
              </a:rPr>
              <a:t>Dilengkapi </a:t>
            </a:r>
            <a:r>
              <a:rPr lang="sv-SE" sz="2400" b="1" dirty="0">
                <a:ln w="1905"/>
                <a:solidFill>
                  <a:schemeClr val="tx2"/>
                </a:solidFill>
                <a:effectLst>
                  <a:innerShdw blurRad="69850" dist="43180" dir="5400000">
                    <a:srgbClr val="000000">
                      <a:alpha val="65000"/>
                    </a:srgbClr>
                  </a:innerShdw>
                </a:effectLst>
              </a:rPr>
              <a:t>sempurna dengan anggota tubuh badan yang mempunyai tugas </a:t>
            </a:r>
            <a:r>
              <a:rPr lang="sv-SE" sz="2400" b="1" dirty="0" smtClean="0">
                <a:ln w="1905"/>
                <a:solidFill>
                  <a:schemeClr val="tx2"/>
                </a:solidFill>
                <a:effectLst>
                  <a:innerShdw blurRad="69850" dist="43180" dir="5400000">
                    <a:srgbClr val="000000">
                      <a:alpha val="65000"/>
                    </a:srgbClr>
                  </a:innerShdw>
                </a:effectLst>
              </a:rPr>
              <a:t>masing-masing</a:t>
            </a:r>
            <a:endParaRPr lang="en-US" sz="2400" b="1" dirty="0">
              <a:ln w="1905"/>
              <a:solidFill>
                <a:schemeClr val="tx2"/>
              </a:solidFill>
              <a:effectLst>
                <a:innerShdw blurRad="69850" dist="43180" dir="5400000">
                  <a:srgbClr val="000000">
                    <a:alpha val="65000"/>
                  </a:srgbClr>
                </a:innerShdw>
              </a:effectLst>
            </a:endParaRPr>
          </a:p>
        </p:txBody>
      </p:sp>
      <p:sp>
        <p:nvSpPr>
          <p:cNvPr id="4" name="Notched Right Arrow 3"/>
          <p:cNvSpPr/>
          <p:nvPr/>
        </p:nvSpPr>
        <p:spPr>
          <a:xfrm>
            <a:off x="990600" y="228600"/>
            <a:ext cx="3276601" cy="12039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 name="Snip Diagonal Corner Rectangle 1"/>
          <p:cNvSpPr/>
          <p:nvPr/>
        </p:nvSpPr>
        <p:spPr>
          <a:xfrm>
            <a:off x="228600" y="525780"/>
            <a:ext cx="36576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9" name="Rounded Rectangle 8"/>
          <p:cNvSpPr/>
          <p:nvPr/>
        </p:nvSpPr>
        <p:spPr>
          <a:xfrm>
            <a:off x="2868888" y="1801850"/>
            <a:ext cx="6172200" cy="941350"/>
          </a:xfrm>
          <a:prstGeom prst="roundRect">
            <a:avLst/>
          </a:prstGeom>
          <a:solidFill>
            <a:schemeClr val="accent4">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n w="1905"/>
                <a:solidFill>
                  <a:srgbClr val="7030A0"/>
                </a:solidFill>
                <a:effectLst>
                  <a:innerShdw blurRad="69850" dist="43180" dir="5400000">
                    <a:srgbClr val="000000">
                      <a:alpha val="65000"/>
                    </a:srgbClr>
                  </a:innerShdw>
                </a:effectLst>
              </a:rPr>
              <a:t>Salah satu anggota yang dikurniakan Allah SWT yang patut kita syukuri dan mesti dipelihara nikmatnya</a:t>
            </a:r>
            <a:endParaRPr lang="en-US" sz="2000" b="1" dirty="0">
              <a:ln w="1905"/>
              <a:solidFill>
                <a:srgbClr val="7030A0"/>
              </a:solidFill>
              <a:effectLst>
                <a:innerShdw blurRad="69850" dist="43180" dir="5400000">
                  <a:srgbClr val="000000">
                    <a:alpha val="65000"/>
                  </a:srgbClr>
                </a:innerShdw>
              </a:effectLst>
            </a:endParaRPr>
          </a:p>
        </p:txBody>
      </p:sp>
      <p:sp>
        <p:nvSpPr>
          <p:cNvPr id="7" name="Notched Right Arrow 6"/>
          <p:cNvSpPr/>
          <p:nvPr/>
        </p:nvSpPr>
        <p:spPr>
          <a:xfrm>
            <a:off x="1302901" y="1649450"/>
            <a:ext cx="1524000" cy="12039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nip Diagonal Corner Rectangle 7"/>
          <p:cNvSpPr/>
          <p:nvPr/>
        </p:nvSpPr>
        <p:spPr>
          <a:xfrm>
            <a:off x="582888" y="1954250"/>
            <a:ext cx="1863012"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Lidah</a:t>
            </a:r>
            <a:endParaRPr lang="en-US" sz="2400" dirty="0"/>
          </a:p>
        </p:txBody>
      </p:sp>
      <p:sp>
        <p:nvSpPr>
          <p:cNvPr id="3" name="Right Arrow 2"/>
          <p:cNvSpPr/>
          <p:nvPr/>
        </p:nvSpPr>
        <p:spPr>
          <a:xfrm rot="5400000">
            <a:off x="1240698" y="256385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Rounded Rectangle 9"/>
          <p:cNvSpPr/>
          <p:nvPr/>
        </p:nvSpPr>
        <p:spPr>
          <a:xfrm>
            <a:off x="1635691" y="4392650"/>
            <a:ext cx="7315200" cy="762920"/>
          </a:xfrm>
          <a:prstGeom prst="round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Diibaratkan seperti pedang tajam yang amat berguna dan bermanfaat jika digunakan di jalan yang benar</a:t>
            </a:r>
            <a:endParaRPr 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ounded Rectangle 10"/>
          <p:cNvSpPr/>
          <p:nvPr/>
        </p:nvSpPr>
        <p:spPr>
          <a:xfrm>
            <a:off x="248678" y="3185436"/>
            <a:ext cx="4892213" cy="902414"/>
          </a:xfrm>
          <a:prstGeom prst="roundRect">
            <a:avLst/>
          </a:prstGeom>
          <a:solidFill>
            <a:schemeClr val="accent4">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ln w="1905"/>
                <a:solidFill>
                  <a:srgbClr val="7030A0"/>
                </a:solidFill>
                <a:effectLst>
                  <a:innerShdw blurRad="69850" dist="43180" dir="5400000">
                    <a:srgbClr val="000000">
                      <a:alpha val="65000"/>
                    </a:srgbClr>
                  </a:innerShdw>
                </a:effectLst>
              </a:rPr>
              <a:t>Satu </a:t>
            </a:r>
            <a:r>
              <a:rPr lang="sv-SE" sz="2000" b="1" dirty="0">
                <a:ln w="1905"/>
                <a:solidFill>
                  <a:srgbClr val="7030A0"/>
                </a:solidFill>
                <a:effectLst>
                  <a:innerShdw blurRad="69850" dist="43180" dir="5400000">
                    <a:srgbClr val="000000">
                      <a:alpha val="65000"/>
                    </a:srgbClr>
                  </a:innerShdw>
                </a:effectLst>
              </a:rPr>
              <a:t>organ lembut dan tidak </a:t>
            </a:r>
            <a:r>
              <a:rPr lang="sv-SE" sz="2000" b="1" dirty="0" smtClean="0">
                <a:ln w="1905"/>
                <a:solidFill>
                  <a:srgbClr val="7030A0"/>
                </a:solidFill>
                <a:effectLst>
                  <a:innerShdw blurRad="69850" dist="43180" dir="5400000">
                    <a:srgbClr val="000000">
                      <a:alpha val="65000"/>
                    </a:srgbClr>
                  </a:innerShdw>
                </a:effectLst>
              </a:rPr>
              <a:t>bertulang, peranan </a:t>
            </a:r>
            <a:r>
              <a:rPr lang="sv-SE" sz="2000" b="1" dirty="0">
                <a:ln w="1905"/>
                <a:solidFill>
                  <a:srgbClr val="7030A0"/>
                </a:solidFill>
                <a:effectLst>
                  <a:innerShdw blurRad="69850" dist="43180" dir="5400000">
                    <a:srgbClr val="000000">
                      <a:alpha val="65000"/>
                    </a:srgbClr>
                  </a:innerShdw>
                </a:effectLst>
              </a:rPr>
              <a:t>dan kesannya sangat besar</a:t>
            </a:r>
            <a:endParaRPr lang="en-US" sz="2000" b="1" dirty="0">
              <a:ln w="1905"/>
              <a:solidFill>
                <a:srgbClr val="7030A0"/>
              </a:solidFill>
              <a:effectLst>
                <a:innerShdw blurRad="69850" dist="43180" dir="5400000">
                  <a:srgbClr val="000000">
                    <a:alpha val="65000"/>
                  </a:srgbClr>
                </a:innerShdw>
              </a:effectLst>
            </a:endParaRPr>
          </a:p>
        </p:txBody>
      </p:sp>
      <p:sp>
        <p:nvSpPr>
          <p:cNvPr id="12" name="Rounded Rectangle 11"/>
          <p:cNvSpPr/>
          <p:nvPr/>
        </p:nvSpPr>
        <p:spPr>
          <a:xfrm>
            <a:off x="152400" y="5458530"/>
            <a:ext cx="8798491" cy="1067720"/>
          </a:xfrm>
          <a:prstGeom prst="round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t>
            </a:r>
            <a:r>
              <a:rPr lang="sv-S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adang-kadang </a:t>
            </a:r>
            <a:r>
              <a:rPr lang="sv-SE"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 digunakan dengan tujuan yang salah, maka ketajamannya boleh menumpahkan darah yang tidak bersalah dan mendatangkan huru-hara dan serba salah serta menimbulkan kerosakan yang tidak </a:t>
            </a:r>
            <a:r>
              <a:rPr lang="sv-S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terlintas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ight Arrow 12"/>
          <p:cNvSpPr/>
          <p:nvPr/>
        </p:nvSpPr>
        <p:spPr>
          <a:xfrm rot="5400000">
            <a:off x="179178" y="4536339"/>
            <a:ext cx="1283416" cy="41040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ms-MY"/>
          </a:p>
        </p:txBody>
      </p:sp>
      <p:sp>
        <p:nvSpPr>
          <p:cNvPr id="6" name="Bent Arrow 5"/>
          <p:cNvSpPr/>
          <p:nvPr/>
        </p:nvSpPr>
        <p:spPr>
          <a:xfrm rot="5400000">
            <a:off x="5125195" y="3538754"/>
            <a:ext cx="793391" cy="762000"/>
          </a:xfrm>
          <a:prstGeom prst="ben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496758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12407069</TotalTime>
  <Words>1217</Words>
  <Application>Microsoft Office PowerPoint</Application>
  <PresentationFormat>On-screen Show (4:3)</PresentationFormat>
  <Paragraphs>140</Paragraphs>
  <Slides>34</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34</vt:i4>
      </vt:variant>
    </vt:vector>
  </HeadingPairs>
  <TitlesOfParts>
    <vt:vector size="51" baseType="lpstr">
      <vt:lpstr>Arial Unicode MS</vt:lpstr>
      <vt:lpstr>Aharoni</vt:lpstr>
      <vt:lpstr>AR JULIAN</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447</cp:revision>
  <dcterms:created xsi:type="dcterms:W3CDTF">2017-12-24T04:47:57Z</dcterms:created>
  <dcterms:modified xsi:type="dcterms:W3CDTF">2022-10-18T07:45:47Z</dcterms:modified>
</cp:coreProperties>
</file>